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35" r:id="rId1"/>
    <p:sldMasterId id="2147483648" r:id="rId2"/>
  </p:sldMasterIdLst>
  <p:notesMasterIdLst>
    <p:notesMasterId r:id="rId12"/>
  </p:notesMasterIdLst>
  <p:sldIdLst>
    <p:sldId id="256" r:id="rId3"/>
    <p:sldId id="365" r:id="rId4"/>
    <p:sldId id="262" r:id="rId5"/>
    <p:sldId id="258" r:id="rId6"/>
    <p:sldId id="364" r:id="rId7"/>
    <p:sldId id="402" r:id="rId8"/>
    <p:sldId id="403" r:id="rId9"/>
    <p:sldId id="404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4F825C-B413-477C-ABB5-D796CDD57D27}" v="128" dt="2020-03-09T20:46:13.194"/>
    <p1510:client id="{2828EC4B-7805-4137-8A05-B0D17CF089CD}" v="13" dt="2020-01-27T20:00:46.904"/>
    <p1510:client id="{BB5194AF-983A-434B-A488-05978D9BC681}" v="36" dt="2020-01-28T18:59:57.184"/>
    <p1510:client id="{F2B9AD12-2D33-40FB-9BBA-DCC09A670442}" v="1007" dt="2020-01-25T19:57:09.57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jpeg>
</file>

<file path=ppt/media/image11.jpeg>
</file>

<file path=ppt/media/image12.jpeg>
</file>

<file path=ppt/media/image13.jpeg>
</file>

<file path=ppt/media/image14.png>
</file>

<file path=ppt/media/image15.jp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806377-D0DC-43DD-91F8-417744EC8B35}" type="datetimeFigureOut">
              <a:rPr lang="en-US"/>
              <a:t>3/11/2020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F77EF0-E181-4A54-9BD2-F45DBB66AEA9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F77EF0-E181-4A54-9BD2-F45DBB66AE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427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050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94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900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477999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329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3/11/2020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715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3/11/2020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7871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1612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7974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30">
            <a:extLst>
              <a:ext uri="{FF2B5EF4-FFF2-40B4-BE49-F238E27FC236}">
                <a16:creationId xmlns:a16="http://schemas.microsoft.com/office/drawing/2014/main" id="{A54071DA-E3FA-6342-B848-2C11DB0C80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1712" y="4039823"/>
            <a:ext cx="11284513" cy="52070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733" b="1" i="0" kern="1200" dirty="0">
                <a:solidFill>
                  <a:schemeClr val="accent4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Save $150 USD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EB5AFEE-B8B1-A84E-BA69-451E8ACEF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712" y="3074534"/>
            <a:ext cx="11284513" cy="818705"/>
          </a:xfrm>
          <a:prstGeom prst="rect">
            <a:avLst/>
          </a:prstGeom>
        </p:spPr>
        <p:txBody>
          <a:bodyPr/>
          <a:lstStyle>
            <a:lvl1pPr>
              <a:defRPr sz="64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Continue the Learning</a:t>
            </a:r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4577CA92-B9B7-8D41-98E7-AF31CD2E562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1712" y="4560524"/>
            <a:ext cx="7559795" cy="1647827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1600" b="0" i="0" kern="1200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Register for PASS Summit and as a participant in </a:t>
            </a:r>
            <a:br>
              <a:rPr lang="en-US" dirty="0"/>
            </a:br>
            <a:r>
              <a:rPr lang="en-US" dirty="0"/>
              <a:t>[enter group here], you can save $150 USD off your conference registration price.  </a:t>
            </a:r>
          </a:p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endParaRPr lang="en-US" dirty="0"/>
          </a:p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To access your exclusive discount, use code* [insert your code] when you register and your savings will calculate at time of registration.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EB01F2-AFA3-214C-AF6F-445393506D2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63" b="33715"/>
          <a:stretch/>
        </p:blipFill>
        <p:spPr>
          <a:xfrm>
            <a:off x="294417" y="613143"/>
            <a:ext cx="5276369" cy="16843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A409455-256B-4D01-9BAC-C39ED26E521A}"/>
              </a:ext>
            </a:extLst>
          </p:cNvPr>
          <p:cNvSpPr/>
          <p:nvPr userDrawn="1"/>
        </p:nvSpPr>
        <p:spPr>
          <a:xfrm>
            <a:off x="8995237" y="5223466"/>
            <a:ext cx="2775052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>
                <a:latin typeface="+mn-lt"/>
              </a:rPr>
              <a:t>*Unique discount code cannot be applied retroactively and cannot be combined with any other offers</a:t>
            </a:r>
            <a:endParaRPr lang="en-CA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826489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plit, Light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1B2559D-4F5E-164D-8452-6A4BD6DD1C18}"/>
              </a:ext>
            </a:extLst>
          </p:cNvPr>
          <p:cNvSpPr/>
          <p:nvPr userDrawn="1"/>
        </p:nvSpPr>
        <p:spPr>
          <a:xfrm>
            <a:off x="6955858" y="0"/>
            <a:ext cx="5236143" cy="6858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C7F4478-E9ED-9D46-B4AB-5194BFE6A4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4" y="583916"/>
            <a:ext cx="6307657" cy="818705"/>
          </a:xfrm>
          <a:prstGeom prst="rect">
            <a:avLst/>
          </a:prstGeom>
        </p:spPr>
        <p:txBody>
          <a:bodyPr/>
          <a:lstStyle>
            <a:lvl1pPr>
              <a:defRPr sz="5333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0EA65F79-9429-9B43-95B8-72B2C38960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6993" y="2784227"/>
            <a:ext cx="5266483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ECBCFB8-9B91-D043-9935-03F6EFC9C50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6993" y="3436143"/>
            <a:ext cx="5266483" cy="2907536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9701100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98834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up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77AEE4-6E1E-AF4A-9C43-311BF7EC6F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588" r="21522"/>
          <a:stretch/>
        </p:blipFill>
        <p:spPr>
          <a:xfrm>
            <a:off x="4" y="2"/>
            <a:ext cx="5236141" cy="685799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3B90537-D386-8743-A519-F30EDECA12DC}"/>
              </a:ext>
            </a:extLst>
          </p:cNvPr>
          <p:cNvSpPr/>
          <p:nvPr userDrawn="1"/>
        </p:nvSpPr>
        <p:spPr>
          <a:xfrm rot="16200000">
            <a:off x="-1533937" y="1533939"/>
            <a:ext cx="6858000" cy="3790117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CBFBBC0-2483-944C-9427-5A556CAF8B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17413" y="583915"/>
            <a:ext cx="5495587" cy="1487647"/>
          </a:xfrm>
          <a:prstGeom prst="rect">
            <a:avLst/>
          </a:prstGeom>
        </p:spPr>
        <p:txBody>
          <a:bodyPr/>
          <a:lstStyle>
            <a:lvl1pPr>
              <a:defRPr sz="5333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6" name="Text Placeholder 30">
            <a:extLst>
              <a:ext uri="{FF2B5EF4-FFF2-40B4-BE49-F238E27FC236}">
                <a16:creationId xmlns:a16="http://schemas.microsoft.com/office/drawing/2014/main" id="{C2F84442-F6F0-1F40-AEFD-24D1CB0134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17413" y="2784351"/>
            <a:ext cx="5495588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3DBF6F9A-1814-6A46-A092-259CB287F14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17413" y="3436268"/>
            <a:ext cx="5495588" cy="26978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231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C8B4-3532-8649-B0E2-C7EDDB2F64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3" y="583916"/>
            <a:ext cx="11308283" cy="818705"/>
          </a:xfrm>
          <a:prstGeom prst="rect">
            <a:avLst/>
          </a:prstGeom>
        </p:spPr>
        <p:txBody>
          <a:bodyPr/>
          <a:lstStyle>
            <a:lvl1pPr>
              <a:defRPr sz="5333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6992" y="2784351"/>
            <a:ext cx="11308283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B1DCCF-44AE-4447-A5D2-2B31454F7C5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6992" y="3436267"/>
            <a:ext cx="11308283" cy="2907536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convallis in </a:t>
            </a:r>
            <a:r>
              <a:rPr lang="en-US" dirty="0" err="1"/>
              <a:t>enim</a:t>
            </a:r>
            <a:r>
              <a:rPr lang="en-US" dirty="0"/>
              <a:t>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34354489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30">
            <a:extLst>
              <a:ext uri="{FF2B5EF4-FFF2-40B4-BE49-F238E27FC236}">
                <a16:creationId xmlns:a16="http://schemas.microsoft.com/office/drawing/2014/main" id="{A54071DA-E3FA-6342-B848-2C11DB0C800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1712" y="4039823"/>
            <a:ext cx="11284513" cy="52070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700" b="1" i="0" kern="1200" dirty="0">
                <a:solidFill>
                  <a:schemeClr val="accent4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EB5AFEE-B8B1-A84E-BA69-451E8ACEF3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712" y="3074534"/>
            <a:ext cx="11284513" cy="818705"/>
          </a:xfrm>
          <a:prstGeom prst="rect">
            <a:avLst/>
          </a:prstGeom>
        </p:spPr>
        <p:txBody>
          <a:bodyPr/>
          <a:lstStyle>
            <a:lvl1pPr>
              <a:defRPr sz="64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4577CA92-B9B7-8D41-98E7-AF31CD2E562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1712" y="5687650"/>
            <a:ext cx="11284513" cy="52070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700" b="0" i="0" kern="1200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EB01F2-AFA3-214C-AF6F-445393506D2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418" y="-268149"/>
            <a:ext cx="2564693" cy="256469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7EFCDE6-335C-1A4C-B3B4-976CC283F6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418" y="-268149"/>
            <a:ext cx="2564693" cy="256469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FBA2C6E-5CF7-2341-B50C-B9DCBAC555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</a:blip>
          <a:srcRect r="22406"/>
          <a:stretch/>
        </p:blipFill>
        <p:spPr>
          <a:xfrm>
            <a:off x="8478857" y="1036310"/>
            <a:ext cx="3713144" cy="4785380"/>
          </a:xfrm>
          <a:prstGeom prst="rect">
            <a:avLst/>
          </a:prstGeom>
        </p:spPr>
      </p:pic>
      <p:sp>
        <p:nvSpPr>
          <p:cNvPr id="7" name="Text Placeholder 30">
            <a:extLst>
              <a:ext uri="{FF2B5EF4-FFF2-40B4-BE49-F238E27FC236}">
                <a16:creationId xmlns:a16="http://schemas.microsoft.com/office/drawing/2014/main" id="{DF904121-73BA-924C-8108-7ECE26762E8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1712" y="4039823"/>
            <a:ext cx="7855515" cy="52070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700" b="1" i="0" kern="1200" dirty="0">
                <a:solidFill>
                  <a:schemeClr val="accent4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26E2917-6ECB-BC4E-AEA3-6CA4AC9897C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21712" y="3074534"/>
            <a:ext cx="7855515" cy="818705"/>
          </a:xfrm>
          <a:prstGeom prst="rect">
            <a:avLst/>
          </a:prstGeom>
        </p:spPr>
        <p:txBody>
          <a:bodyPr/>
          <a:lstStyle>
            <a:lvl1pPr>
              <a:defRPr sz="64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5562D78F-40CC-AD41-BD0E-33C79FC561E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1712" y="5687650"/>
            <a:ext cx="7855515" cy="520700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2700" b="0" i="0" kern="1200" dirty="0">
                <a:solidFill>
                  <a:schemeClr val="tx2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Subtitle Here</a:t>
            </a:r>
          </a:p>
        </p:txBody>
      </p:sp>
    </p:spTree>
    <p:extLst>
      <p:ext uri="{BB962C8B-B14F-4D97-AF65-F5344CB8AC3E}">
        <p14:creationId xmlns:p14="http://schemas.microsoft.com/office/powerpoint/2010/main" val="23028858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028" y="4047643"/>
            <a:ext cx="6028267" cy="2027943"/>
          </a:xfrm>
          <a:prstGeom prst="rect">
            <a:avLst/>
          </a:prstGeom>
        </p:spPr>
        <p:txBody>
          <a:bodyPr anchor="t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64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E37F9D-42BE-2243-91DC-E81C2E3D8DC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l="10860" t="13663"/>
          <a:stretch/>
        </p:blipFill>
        <p:spPr>
          <a:xfrm>
            <a:off x="0" y="1"/>
            <a:ext cx="2901597" cy="281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18415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Dar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EC93AC-62EB-984B-9089-4D23EF0A4B4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05003" y="1"/>
            <a:ext cx="10286997" cy="685799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20BF015-2B33-4C4C-9674-4DA7C7D9867B}"/>
              </a:ext>
            </a:extLst>
          </p:cNvPr>
          <p:cNvSpPr/>
          <p:nvPr userDrawn="1"/>
        </p:nvSpPr>
        <p:spPr>
          <a:xfrm rot="16200000">
            <a:off x="1366885" y="-1366881"/>
            <a:ext cx="6858000" cy="9591756"/>
          </a:xfrm>
          <a:prstGeom prst="rect">
            <a:avLst/>
          </a:prstGeom>
          <a:gradFill>
            <a:gsLst>
              <a:gs pos="72000">
                <a:srgbClr val="000000">
                  <a:alpha val="46000"/>
                </a:srgb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CDAEB1D-2397-544C-801F-DD240555C31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4000"/>
          </a:blip>
          <a:srcRect l="10860" t="13663"/>
          <a:stretch/>
        </p:blipFill>
        <p:spPr>
          <a:xfrm>
            <a:off x="0" y="1"/>
            <a:ext cx="2901597" cy="2810359"/>
          </a:xfrm>
          <a:prstGeom prst="rect">
            <a:avLst/>
          </a:prstGeom>
        </p:spPr>
      </p:pic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028" y="4047643"/>
            <a:ext cx="6028267" cy="2027943"/>
          </a:xfrm>
          <a:prstGeom prst="rect">
            <a:avLst/>
          </a:prstGeom>
        </p:spPr>
        <p:txBody>
          <a:bodyPr anchor="t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6400" b="0" i="0" u="none" strike="noStrike" kern="1200" cap="none" spc="0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85433431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ransition Slide Dark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842638C-88EF-C245-975E-12E358BCAF9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71865" y="1"/>
            <a:ext cx="10275607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6B06C54-4FFA-604A-BCB3-BAD28BAAB2C2}"/>
              </a:ext>
            </a:extLst>
          </p:cNvPr>
          <p:cNvSpPr/>
          <p:nvPr userDrawn="1"/>
        </p:nvSpPr>
        <p:spPr>
          <a:xfrm rot="16200000">
            <a:off x="1768645" y="-1768644"/>
            <a:ext cx="6858000" cy="10395287"/>
          </a:xfrm>
          <a:prstGeom prst="rect">
            <a:avLst/>
          </a:prstGeom>
          <a:gradFill>
            <a:gsLst>
              <a:gs pos="72000">
                <a:srgbClr val="000000">
                  <a:alpha val="46000"/>
                </a:srgbClr>
              </a:gs>
              <a:gs pos="23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6F805D8-4740-C742-B537-5C1A8CD23CE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84000"/>
          </a:blip>
          <a:srcRect l="10860" t="13663"/>
          <a:stretch/>
        </p:blipFill>
        <p:spPr>
          <a:xfrm>
            <a:off x="0" y="1"/>
            <a:ext cx="2901597" cy="2810359"/>
          </a:xfrm>
          <a:prstGeom prst="rect">
            <a:avLst/>
          </a:prstGeom>
        </p:spPr>
      </p:pic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6979BEA5-6D16-3B4A-9CD1-2254B4BBF56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7028" y="4047643"/>
            <a:ext cx="6028267" cy="2027943"/>
          </a:xfrm>
          <a:prstGeom prst="rect">
            <a:avLst/>
          </a:prstGeom>
        </p:spPr>
        <p:txBody>
          <a:bodyPr anchor="t"/>
          <a:lstStyle>
            <a:lvl1pPr marL="0" marR="0" indent="0" algn="l" defTabSz="609585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6400" b="0" i="0" u="none" strike="noStrike" kern="1200" cap="none" spc="0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+mj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Section Title Goes Here</a:t>
            </a:r>
          </a:p>
        </p:txBody>
      </p:sp>
    </p:spTree>
    <p:extLst>
      <p:ext uri="{BB962C8B-B14F-4D97-AF65-F5344CB8AC3E}">
        <p14:creationId xmlns:p14="http://schemas.microsoft.com/office/powerpoint/2010/main" val="22994769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up w/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77AEE4-6E1E-AF4A-9C43-311BF7EC6F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588" r="21522"/>
          <a:stretch/>
        </p:blipFill>
        <p:spPr>
          <a:xfrm>
            <a:off x="4" y="2"/>
            <a:ext cx="5236141" cy="685799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3B90537-D386-8743-A519-F30EDECA12DC}"/>
              </a:ext>
            </a:extLst>
          </p:cNvPr>
          <p:cNvSpPr/>
          <p:nvPr userDrawn="1"/>
        </p:nvSpPr>
        <p:spPr>
          <a:xfrm rot="16200000">
            <a:off x="-1533937" y="1533939"/>
            <a:ext cx="6858000" cy="3790117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CBFBBC0-2483-944C-9427-5A556CAF8B5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17413" y="583915"/>
            <a:ext cx="5495587" cy="1487647"/>
          </a:xfrm>
          <a:prstGeom prst="rect">
            <a:avLst/>
          </a:prstGeom>
        </p:spPr>
        <p:txBody>
          <a:bodyPr/>
          <a:lstStyle>
            <a:lvl1pPr>
              <a:defRPr sz="53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6" name="Text Placeholder 30">
            <a:extLst>
              <a:ext uri="{FF2B5EF4-FFF2-40B4-BE49-F238E27FC236}">
                <a16:creationId xmlns:a16="http://schemas.microsoft.com/office/drawing/2014/main" id="{C2F84442-F6F0-1F40-AEFD-24D1CB01344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717413" y="2784351"/>
            <a:ext cx="5495588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8" name="Text Placeholder 30">
            <a:extLst>
              <a:ext uri="{FF2B5EF4-FFF2-40B4-BE49-F238E27FC236}">
                <a16:creationId xmlns:a16="http://schemas.microsoft.com/office/drawing/2014/main" id="{3DBF6F9A-1814-6A46-A092-259CB287F14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717413" y="3436268"/>
            <a:ext cx="5495588" cy="26978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5649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C8B4-3532-8649-B0E2-C7EDDB2F64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3" y="583916"/>
            <a:ext cx="11308283" cy="818705"/>
          </a:xfrm>
          <a:prstGeom prst="rect">
            <a:avLst/>
          </a:prstGeom>
        </p:spPr>
        <p:txBody>
          <a:bodyPr/>
          <a:lstStyle>
            <a:lvl1pPr>
              <a:defRPr sz="53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6992" y="2784351"/>
            <a:ext cx="11308283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F7B1DCCF-44AE-4447-A5D2-2B31454F7C5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6992" y="3436267"/>
            <a:ext cx="11308283" cy="2907536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convallis in </a:t>
            </a:r>
            <a:r>
              <a:rPr lang="en-US" dirty="0" err="1"/>
              <a:t>enim</a:t>
            </a:r>
            <a:r>
              <a:rPr lang="en-US" dirty="0"/>
              <a:t> non </a:t>
            </a:r>
            <a:r>
              <a:rPr lang="en-US" dirty="0" err="1"/>
              <a:t>consectetur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29052691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30">
            <a:extLst>
              <a:ext uri="{FF2B5EF4-FFF2-40B4-BE49-F238E27FC236}">
                <a16:creationId xmlns:a16="http://schemas.microsoft.com/office/drawing/2014/main" id="{74EA10B5-BEA8-DF4A-95CD-639732E6CD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6993" y="2784227"/>
            <a:ext cx="5266483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5" name="Text Placeholder 30">
            <a:extLst>
              <a:ext uri="{FF2B5EF4-FFF2-40B4-BE49-F238E27FC236}">
                <a16:creationId xmlns:a16="http://schemas.microsoft.com/office/drawing/2014/main" id="{E9647A82-03A4-AE4B-99B1-A3004783112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77817" y="2784351"/>
            <a:ext cx="5266483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E5E4502-589B-1F4E-8074-44463D5E558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3" y="583916"/>
            <a:ext cx="11127307" cy="818705"/>
          </a:xfrm>
          <a:prstGeom prst="rect">
            <a:avLst/>
          </a:prstGeom>
        </p:spPr>
        <p:txBody>
          <a:bodyPr/>
          <a:lstStyle>
            <a:lvl1pPr>
              <a:defRPr sz="53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68B44A9-9E16-654C-862F-69740ACF1AD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6993" y="3436143"/>
            <a:ext cx="5266483" cy="2907536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5A59B427-D716-294E-BDD5-7518C3A0F58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77817" y="3436267"/>
            <a:ext cx="5266483" cy="2907536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31773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4476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 Placeholder 30">
            <a:extLst>
              <a:ext uri="{FF2B5EF4-FFF2-40B4-BE49-F238E27FC236}">
                <a16:creationId xmlns:a16="http://schemas.microsoft.com/office/drawing/2014/main" id="{99EA56EA-61AC-504B-BCAD-0549E4CDA1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6992" y="3670811"/>
            <a:ext cx="2873767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28" name="Text Placeholder 30">
            <a:extLst>
              <a:ext uri="{FF2B5EF4-FFF2-40B4-BE49-F238E27FC236}">
                <a16:creationId xmlns:a16="http://schemas.microsoft.com/office/drawing/2014/main" id="{2EFF0EB9-A7A0-0C48-955F-41A3E5CA27E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430642" y="3670811"/>
            <a:ext cx="2873767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EBD7365A-7328-7340-A124-6E23F380388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444291" y="3670811"/>
            <a:ext cx="2873767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53" name="Title 1">
            <a:extLst>
              <a:ext uri="{FF2B5EF4-FFF2-40B4-BE49-F238E27FC236}">
                <a16:creationId xmlns:a16="http://schemas.microsoft.com/office/drawing/2014/main" id="{BAB81232-8718-1349-8F38-82F2192934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4" y="583916"/>
            <a:ext cx="11222557" cy="818705"/>
          </a:xfrm>
          <a:prstGeom prst="rect">
            <a:avLst/>
          </a:prstGeom>
        </p:spPr>
        <p:txBody>
          <a:bodyPr/>
          <a:lstStyle>
            <a:lvl1pPr>
              <a:defRPr sz="53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F386A1D-29DC-4E4B-8BE2-CFBB4953B86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6993" y="4322727"/>
            <a:ext cx="2873765" cy="1649448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7C6CAB51-C692-C148-9949-22A98AC7E29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446068" y="4322727"/>
            <a:ext cx="2873765" cy="1649448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66C626C7-AB48-B848-B2B9-3D0EB862D2C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446568" y="4322727"/>
            <a:ext cx="2873765" cy="1649448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5836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lit, Light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F1B2559D-4F5E-164D-8452-6A4BD6DD1C18}"/>
              </a:ext>
            </a:extLst>
          </p:cNvPr>
          <p:cNvSpPr/>
          <p:nvPr userDrawn="1"/>
        </p:nvSpPr>
        <p:spPr>
          <a:xfrm>
            <a:off x="6955858" y="0"/>
            <a:ext cx="5236143" cy="6858000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C7F4478-E9ED-9D46-B4AB-5194BFE6A46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4" y="583916"/>
            <a:ext cx="6307657" cy="818705"/>
          </a:xfrm>
          <a:prstGeom prst="rect">
            <a:avLst/>
          </a:prstGeom>
        </p:spPr>
        <p:txBody>
          <a:bodyPr/>
          <a:lstStyle>
            <a:lvl1pPr>
              <a:defRPr sz="53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10" name="Text Placeholder 30">
            <a:extLst>
              <a:ext uri="{FF2B5EF4-FFF2-40B4-BE49-F238E27FC236}">
                <a16:creationId xmlns:a16="http://schemas.microsoft.com/office/drawing/2014/main" id="{0EA65F79-9429-9B43-95B8-72B2C389608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6993" y="2784227"/>
            <a:ext cx="5266483" cy="52070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  <a:defRPr lang="en-US" sz="3200" b="1" i="0" kern="1200" dirty="0">
                <a:solidFill>
                  <a:schemeClr val="accent2"/>
                </a:solidFill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Heading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ECBCFB8-9B91-D043-9935-03F6EFC9C506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6993" y="3436143"/>
            <a:ext cx="5266483" cy="2907536"/>
          </a:xfrm>
          <a:prstGeom prst="rect">
            <a:avLst/>
          </a:prstGeom>
        </p:spPr>
        <p:txBody>
          <a:bodyPr/>
          <a:lstStyle>
            <a:lvl1pPr marL="0" indent="0" algn="l" defTabSz="1219170" rtl="0" eaLnBrk="1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3"/>
              </a:buClr>
              <a:buFont typeface="Arial"/>
              <a:buNone/>
              <a:defRPr lang="en-US" sz="3200" b="0" i="0" kern="1200" dirty="0">
                <a:solidFill>
                  <a:schemeClr val="tx2"/>
                </a:solidFill>
                <a:latin typeface="+mn-lt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pPr marL="0" lvl="0" indent="0" algn="l" defTabSz="1219170" rtl="0" eaLnBrk="1" latinLnBrk="0" hangingPunct="1">
              <a:spcBef>
                <a:spcPct val="20000"/>
              </a:spcBef>
              <a:buClr>
                <a:schemeClr val="accent3"/>
              </a:buClr>
              <a:buFont typeface="Arial"/>
              <a:buNone/>
            </a:pPr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48586747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ta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2B7762-DD62-AB4E-A47E-4A8A1D6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11031" y="6343804"/>
            <a:ext cx="774703" cy="31510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A68C171-B55D-6042-A362-393751A536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3" y="583916"/>
            <a:ext cx="11234303" cy="818705"/>
          </a:xfrm>
          <a:prstGeom prst="rect">
            <a:avLst/>
          </a:prstGeom>
        </p:spPr>
        <p:txBody>
          <a:bodyPr/>
          <a:lstStyle>
            <a:lvl1pPr>
              <a:defRPr sz="53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2770348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SS 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1E2C0DD-86A8-DB40-B0B9-9947C084FC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alphaModFix amt="38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5498"/>
          <a:stretch/>
        </p:blipFill>
        <p:spPr>
          <a:xfrm>
            <a:off x="9224" y="1"/>
            <a:ext cx="12173552" cy="6858001"/>
          </a:xfrm>
          <a:prstGeom prst="rect">
            <a:avLst/>
          </a:prstGeom>
          <a:effectLst/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E760746-3B60-5940-8797-B4B0456020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0360" b="32521"/>
          <a:stretch/>
        </p:blipFill>
        <p:spPr>
          <a:xfrm>
            <a:off x="3662766" y="2525816"/>
            <a:ext cx="4866468" cy="1806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82401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A2B7762-DD62-AB4E-A47E-4A8A1D612F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11031" y="6343804"/>
            <a:ext cx="774703" cy="31510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BA68C171-B55D-6042-A362-393751A536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6993" y="583916"/>
            <a:ext cx="11241607" cy="818705"/>
          </a:xfrm>
          <a:prstGeom prst="rect">
            <a:avLst/>
          </a:prstGeom>
        </p:spPr>
        <p:txBody>
          <a:bodyPr/>
          <a:lstStyle>
            <a:lvl1pPr>
              <a:defRPr sz="5300" b="0" i="0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Slide Title Here</a:t>
            </a:r>
          </a:p>
        </p:txBody>
      </p:sp>
    </p:spTree>
    <p:extLst>
      <p:ext uri="{BB962C8B-B14F-4D97-AF65-F5344CB8AC3E}">
        <p14:creationId xmlns:p14="http://schemas.microsoft.com/office/powerpoint/2010/main" val="258612499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4558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146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687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74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260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450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3/11/2020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80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5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3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8.xml"/><Relationship Id="rId12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3.xml"/><Relationship Id="rId16" Type="http://schemas.openxmlformats.org/officeDocument/2006/relationships/image" Target="../media/image8.png"/><Relationship Id="rId1" Type="http://schemas.openxmlformats.org/officeDocument/2006/relationships/slideLayout" Target="../slideLayouts/slideLayout22.xml"/><Relationship Id="rId6" Type="http://schemas.openxmlformats.org/officeDocument/2006/relationships/slideLayout" Target="../slideLayouts/slideLayout27.xml"/><Relationship Id="rId11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31.xml"/><Relationship Id="rId4" Type="http://schemas.openxmlformats.org/officeDocument/2006/relationships/slideLayout" Target="../slideLayouts/slideLayout25.xml"/><Relationship Id="rId9" Type="http://schemas.openxmlformats.org/officeDocument/2006/relationships/slideLayout" Target="../slideLayouts/slideLayout30.xml"/><Relationship Id="rId14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3/11/2020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4278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  <p:sldLayoutId id="2147483749" r:id="rId14"/>
    <p:sldLayoutId id="2147483750" r:id="rId15"/>
    <p:sldLayoutId id="2147483751" r:id="rId16"/>
    <p:sldLayoutId id="2147483752" r:id="rId17"/>
    <p:sldLayoutId id="2147483753" r:id="rId18"/>
    <p:sldLayoutId id="2147483754" r:id="rId19"/>
    <p:sldLayoutId id="2147483755" r:id="rId20"/>
    <p:sldLayoutId id="2147483756" r:id="rId21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764D84B-1C84-8D43-9B05-EC9DFD78A1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111031" y="6343804"/>
            <a:ext cx="774703" cy="315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537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00" r:id="rId2"/>
    <p:sldLayoutId id="2147483654" r:id="rId3"/>
    <p:sldLayoutId id="2147483696" r:id="rId4"/>
    <p:sldLayoutId id="2147483710" r:id="rId5"/>
    <p:sldLayoutId id="2147483685" r:id="rId6"/>
    <p:sldLayoutId id="2147483692" r:id="rId7"/>
    <p:sldLayoutId id="2147483697" r:id="rId8"/>
    <p:sldLayoutId id="2147483678" r:id="rId9"/>
    <p:sldLayoutId id="2147483709" r:id="rId10"/>
    <p:sldLayoutId id="2147483705" r:id="rId11"/>
    <p:sldLayoutId id="2147483690" r:id="rId12"/>
    <p:sldLayoutId id="2147483691" r:id="rId13"/>
    <p:sldLayoutId id="2147483688" r:id="rId14"/>
  </p:sldLayoutIdLst>
  <p:hf hdr="0" ftr="0" dt="0"/>
  <p:txStyles>
    <p:titleStyle>
      <a:lvl1pPr marL="0" marR="0" indent="0" algn="l" defTabSz="609585" rtl="0" eaLnBrk="1" fontAlgn="auto" latinLnBrk="0" hangingPunct="1">
        <a:lnSpc>
          <a:spcPts val="4667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kumimoji="0" lang="en-US" sz="4800" b="0" i="0" u="none" strike="noStrike" kern="1200" cap="none" spc="0" normalizeH="0" baseline="0">
          <a:ln>
            <a:noFill/>
          </a:ln>
          <a:solidFill>
            <a:schemeClr val="tx1"/>
          </a:solidFill>
          <a:effectLst/>
          <a:uLnTx/>
          <a:uFillTx/>
          <a:latin typeface="Segoe UI Light" charset="0"/>
          <a:ea typeface="Segoe UI Light" charset="0"/>
          <a:cs typeface="Segoe UI Light" charset="0"/>
        </a:defRPr>
      </a:lvl1pPr>
    </p:titleStyle>
    <p:bodyStyle>
      <a:lvl1pPr marL="0" indent="0" algn="l" defTabSz="1219170" rtl="0" eaLnBrk="1" latinLnBrk="0" hangingPunct="1">
        <a:spcBef>
          <a:spcPct val="20000"/>
        </a:spcBef>
        <a:buClr>
          <a:schemeClr val="accent3"/>
        </a:buClr>
        <a:buFont typeface="Arial"/>
        <a:buNone/>
        <a:defRPr sz="3200" b="0" i="0" kern="120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1pPr>
      <a:lvl2pPr marL="457189" indent="-457189" algn="l" defTabSz="121917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7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2pPr>
      <a:lvl3pPr marL="850879" indent="-457189" algn="l" defTabSz="121917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4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3pPr>
      <a:lvl4pPr marL="1229753" indent="-457189" algn="l" defTabSz="121917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400" b="0" i="0" kern="1200" dirty="0" smtClean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4pPr>
      <a:lvl5pPr marL="1585344" indent="-457189" algn="l" defTabSz="1219170" rtl="0" eaLnBrk="1" latinLnBrk="0" hangingPunct="1">
        <a:spcBef>
          <a:spcPct val="20000"/>
        </a:spcBef>
        <a:buClr>
          <a:schemeClr val="accent3"/>
        </a:buClr>
        <a:buFont typeface="Arial"/>
        <a:buChar char="•"/>
        <a:defRPr lang="en-US" sz="2400" b="0" i="0" kern="1200" dirty="0">
          <a:solidFill>
            <a:schemeClr val="tx1"/>
          </a:solidFill>
          <a:latin typeface="Segoe UI Semilight" panose="020B0402040204020203" pitchFamily="34" charset="0"/>
          <a:ea typeface="+mn-ea"/>
          <a:cs typeface="Segoe UI Semilight" panose="020B0402040204020203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acebook.com/ManchesterDataPlatformUserGroup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twitter.com/McrDataPlatform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5.jpg"/><Relationship Id="rId4" Type="http://schemas.openxmlformats.org/officeDocument/2006/relationships/image" Target="../media/image3.png"/><Relationship Id="rId9" Type="http://schemas.openxmlformats.org/officeDocument/2006/relationships/hyperlink" Target="https://www.meetup.com/mcrdataplatform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manssug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technw.uk/calendar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qlbits.com/" TargetMode="External"/><Relationship Id="rId2" Type="http://schemas.openxmlformats.org/officeDocument/2006/relationships/hyperlink" Target="https://www.sqlsaturday.com/Events.aspx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pass.org/summit/2020/RegisterNow.aspx" TargetMode="External"/><Relationship Id="rId5" Type="http://schemas.openxmlformats.org/officeDocument/2006/relationships/hyperlink" Target="https://www.datascotland.org/" TargetMode="External"/><Relationship Id="rId4" Type="http://schemas.openxmlformats.org/officeDocument/2006/relationships/hyperlink" Target="https://www.dataceili.io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etup.com/PBIMCR/" TargetMode="External"/><Relationship Id="rId2" Type="http://schemas.openxmlformats.org/officeDocument/2006/relationships/hyperlink" Target="https://www.meetup.com/Northern-Azure-User-Group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itechnorth.uk/events/ai-tech-north-2020-northern-ai-summit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31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6" name="Oval 135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38" name="Picture 137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40" name="Picture 139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2" name="Rectangle 141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8930" y="629266"/>
            <a:ext cx="9252154" cy="12239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b="0" i="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Manchester User group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3311" y="2052214"/>
            <a:ext cx="9033148" cy="419618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mcrdataplatform@outlook.com</a:t>
            </a:r>
          </a:p>
          <a:p>
            <a:r>
              <a:rPr lang="en-US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@mcrdataplatform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hlinkClick r:id="rId8"/>
              </a:rPr>
              <a:t>facebook.com/ManchesterDataPlatformUserGroup</a:t>
            </a:r>
            <a:endParaRPr lang="en-US" dirty="0">
              <a:solidFill>
                <a:schemeClr val="tx1"/>
              </a:solidFill>
            </a:endParaRPr>
          </a:p>
          <a:p>
            <a:r>
              <a:rPr lang="en-US" dirty="0">
                <a:solidFill>
                  <a:schemeClr val="tx1"/>
                </a:solidFill>
                <a:hlinkClick r:id="rId9"/>
              </a:rPr>
              <a:t>meetup.com/mcrdataplatform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76931" y="4137098"/>
            <a:ext cx="5451627" cy="24941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54930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D217C-EB85-474E-835A-C527B0C016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>
                <a:ea typeface="+mj-lt"/>
                <a:cs typeface="+mj-lt"/>
              </a:rPr>
              <a:t>March 2020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1FF36-93AE-4D40-8E24-CDFA88503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956191" cy="4195481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GB" dirty="0">
                <a:ea typeface="+mj-lt"/>
                <a:cs typeface="+mj-lt"/>
              </a:rPr>
              <a:t>Tonight </a:t>
            </a:r>
            <a:endParaRPr lang="en-US">
              <a:ea typeface="+mj-lt"/>
              <a:cs typeface="+mj-lt"/>
            </a:endParaRPr>
          </a:p>
          <a:p>
            <a:pPr marL="0" indent="0">
              <a:lnSpc>
                <a:spcPct val="90000"/>
              </a:lnSpc>
              <a:buNone/>
            </a:pPr>
            <a:endParaRPr lang="en-GB" dirty="0">
              <a:ea typeface="+mj-lt"/>
              <a:cs typeface="+mj-lt"/>
            </a:endParaRPr>
          </a:p>
          <a:p>
            <a:pPr>
              <a:lnSpc>
                <a:spcPct val="90000"/>
              </a:lnSpc>
            </a:pPr>
            <a:r>
              <a:rPr lang="en-GB" dirty="0">
                <a:ea typeface="+mj-lt"/>
                <a:cs typeface="+mj-lt"/>
              </a:rPr>
              <a:t>1</a:t>
            </a:r>
            <a:r>
              <a:rPr lang="en-GB" baseline="30000" dirty="0">
                <a:ea typeface="+mj-lt"/>
                <a:cs typeface="+mj-lt"/>
              </a:rPr>
              <a:t>st</a:t>
            </a:r>
            <a:r>
              <a:rPr lang="en-GB" dirty="0">
                <a:ea typeface="+mj-lt"/>
                <a:cs typeface="+mj-lt"/>
              </a:rPr>
              <a:t> Speaker:</a:t>
            </a:r>
          </a:p>
          <a:p>
            <a:pPr lvl="1">
              <a:lnSpc>
                <a:spcPct val="90000"/>
              </a:lnSpc>
            </a:pPr>
            <a:r>
              <a:rPr lang="en-GB" dirty="0">
                <a:ea typeface="+mj-lt"/>
                <a:cs typeface="+mj-lt"/>
              </a:rPr>
              <a:t>Martin Croft - Azure Data Studio - and why would I want to use that?</a:t>
            </a:r>
            <a:endParaRPr lang="en-US" dirty="0">
              <a:ea typeface="+mj-lt"/>
              <a:cs typeface="+mj-lt"/>
            </a:endParaRPr>
          </a:p>
          <a:p>
            <a:pPr>
              <a:lnSpc>
                <a:spcPct val="90000"/>
              </a:lnSpc>
            </a:pPr>
            <a:r>
              <a:rPr lang="en-GB" dirty="0">
                <a:ea typeface="+mj-lt"/>
                <a:cs typeface="+mj-lt"/>
              </a:rPr>
              <a:t>2</a:t>
            </a:r>
            <a:r>
              <a:rPr lang="en-GB" baseline="30000" dirty="0">
                <a:ea typeface="+mj-lt"/>
                <a:cs typeface="+mj-lt"/>
              </a:rPr>
              <a:t>nd</a:t>
            </a:r>
            <a:r>
              <a:rPr lang="en-GB" dirty="0">
                <a:ea typeface="+mj-lt"/>
                <a:cs typeface="+mj-lt"/>
              </a:rPr>
              <a:t> Speaker:</a:t>
            </a:r>
            <a:endParaRPr lang="en-US" dirty="0">
              <a:ea typeface="+mj-lt"/>
              <a:cs typeface="+mj-lt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GB" dirty="0">
                <a:latin typeface="Century Gothic"/>
                <a:ea typeface="+mj-lt"/>
                <a:cs typeface="Calibri"/>
              </a:rPr>
              <a:t>Ian Pike - </a:t>
            </a:r>
            <a:r>
              <a:rPr lang="en-GB" dirty="0">
                <a:ea typeface="+mj-lt"/>
                <a:cs typeface="+mj-lt"/>
              </a:rPr>
              <a:t>tools to support on-prem, hybrid or cloud migrations for SQL server.</a:t>
            </a:r>
            <a:endParaRPr lang="en-GB" dirty="0">
              <a:latin typeface="Century Gothic"/>
              <a:ea typeface="+mj-lt"/>
              <a:cs typeface="Calibr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endParaRPr lang="en-GB" dirty="0">
              <a:ea typeface="+mj-lt"/>
              <a:cs typeface="+mj-lt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GB" dirty="0">
                <a:ea typeface="+mj-lt"/>
                <a:cs typeface="+mj-lt"/>
              </a:rPr>
              <a:t>Pizza break / Beers!!!</a:t>
            </a:r>
            <a:endParaRPr lang="en-US">
              <a:ea typeface="+mj-lt"/>
              <a:cs typeface="+mj-lt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endParaRPr lang="en-GB" dirty="0">
              <a:ea typeface="+mj-lt"/>
              <a:cs typeface="+mj-lt"/>
            </a:endParaRPr>
          </a:p>
          <a:p>
            <a:pPr marL="457200" indent="0">
              <a:lnSpc>
                <a:spcPct val="90000"/>
              </a:lnSpc>
              <a:buNone/>
            </a:pPr>
            <a:r>
              <a:rPr lang="en-GB" dirty="0">
                <a:ea typeface="+mj-lt"/>
                <a:cs typeface="+mj-lt"/>
              </a:rPr>
              <a:t>3</a:t>
            </a:r>
            <a:r>
              <a:rPr lang="en-GB" baseline="30000" dirty="0">
                <a:ea typeface="+mj-lt"/>
                <a:cs typeface="+mj-lt"/>
              </a:rPr>
              <a:t>rd</a:t>
            </a:r>
            <a:r>
              <a:rPr lang="en-GB" dirty="0">
                <a:ea typeface="+mj-lt"/>
                <a:cs typeface="+mj-lt"/>
              </a:rPr>
              <a:t> Speaker: Mark Hayes - Rebooting your Data Analysis Strategy with the Power Platform</a:t>
            </a:r>
            <a:endParaRPr lang="en-GB" sz="1800" dirty="0">
              <a:ea typeface="+mj-lt"/>
              <a:cs typeface="+mj-lt"/>
            </a:endParaRPr>
          </a:p>
          <a:p>
            <a:pPr marL="857250" lvl="1">
              <a:lnSpc>
                <a:spcPct val="90000"/>
              </a:lnSpc>
              <a:buNone/>
            </a:pPr>
            <a:r>
              <a:rPr lang="en-GB" dirty="0">
                <a:ea typeface="+mj-lt"/>
                <a:cs typeface="+mj-lt"/>
              </a:rPr>
              <a:t>    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33942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dirty="0"/>
              <a:t>User Group Dates 2020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42440"/>
            <a:ext cx="10515600" cy="5228325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GB" dirty="0">
                <a:ea typeface="+mj-lt"/>
                <a:cs typeface="+mj-lt"/>
                <a:hlinkClick r:id="rId3"/>
              </a:rPr>
              <a:t>https://www.meetup.com/manssug</a:t>
            </a:r>
            <a:r>
              <a:rPr lang="en-GB" dirty="0">
                <a:ea typeface="+mj-lt"/>
                <a:cs typeface="+mj-lt"/>
              </a:rPr>
              <a:t> – all dates here</a:t>
            </a:r>
            <a:endParaRPr lang="en-US" dirty="0">
              <a:ea typeface="+mj-lt"/>
              <a:cs typeface="+mj-lt"/>
            </a:endParaRPr>
          </a:p>
          <a:p>
            <a:pPr>
              <a:lnSpc>
                <a:spcPct val="90000"/>
              </a:lnSpc>
            </a:pPr>
            <a:r>
              <a:rPr lang="en-GB" dirty="0">
                <a:ea typeface="+mj-lt"/>
                <a:cs typeface="+mj-lt"/>
                <a:hlinkClick r:id="rId4"/>
              </a:rPr>
              <a:t>http://technw.uk/calendar</a:t>
            </a:r>
            <a:endParaRPr lang="en-GB" dirty="0">
              <a:ea typeface="+mj-lt"/>
              <a:cs typeface="+mj-lt"/>
            </a:endParaRPr>
          </a:p>
          <a:p>
            <a:pPr>
              <a:lnSpc>
                <a:spcPct val="90000"/>
              </a:lnSpc>
            </a:pPr>
            <a:endParaRPr lang="en-GB" dirty="0">
              <a:ea typeface="+mj-lt"/>
              <a:cs typeface="+mj-lt"/>
            </a:endParaRPr>
          </a:p>
          <a:p>
            <a:pPr>
              <a:lnSpc>
                <a:spcPct val="90000"/>
              </a:lnSpc>
            </a:pPr>
            <a:r>
              <a:rPr lang="en-GB" dirty="0">
                <a:ea typeface="+mj-lt"/>
                <a:cs typeface="+mj-lt"/>
              </a:rPr>
              <a:t>If you would like to speak, then happy to put local speakers on the list for this year. Even 20/30 minutes and we can help support you!</a:t>
            </a:r>
            <a:endParaRPr lang="en-GB" dirty="0"/>
          </a:p>
          <a:p>
            <a:pPr>
              <a:lnSpc>
                <a:spcPct val="90000"/>
              </a:lnSpc>
            </a:pPr>
            <a:endParaRPr lang="en-GB" dirty="0"/>
          </a:p>
          <a:p>
            <a:pPr>
              <a:lnSpc>
                <a:spcPct val="90000"/>
              </a:lnSpc>
            </a:pPr>
            <a:r>
              <a:rPr lang="en-GB" dirty="0">
                <a:ea typeface="+mj-lt"/>
                <a:cs typeface="+mj-lt"/>
              </a:rPr>
              <a:t>April 22nd Manchester – 23rd Leeds</a:t>
            </a:r>
          </a:p>
          <a:p>
            <a:r>
              <a:rPr lang="en-GB" dirty="0">
                <a:ea typeface="+mj-lt"/>
                <a:cs typeface="+mj-lt"/>
              </a:rPr>
              <a:t>Session 1 - Craig Porteous, Incremental Group, DIY ETL with Power Automate, Azure Functions and more</a:t>
            </a:r>
          </a:p>
          <a:p>
            <a:r>
              <a:rPr lang="en-GB" dirty="0">
                <a:ea typeface="+mj-lt"/>
                <a:cs typeface="+mj-lt"/>
              </a:rPr>
              <a:t>Session 2 - Mark Pryce-Maher, Microsoft -</a:t>
            </a:r>
            <a:r>
              <a:rPr lang="en-GB" dirty="0"/>
              <a:t>Azure Synapse Analytics : Evolving Azure SQL Data Warehouse</a:t>
            </a:r>
          </a:p>
          <a:p>
            <a:pPr>
              <a:lnSpc>
                <a:spcPct val="90000"/>
              </a:lnSpc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21654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Upcoming Events</a:t>
            </a:r>
            <a:r>
              <a:rPr lang="en-GB" dirty="0">
                <a:cs typeface="Calibri Light"/>
              </a:rPr>
              <a:t> / Notices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09738"/>
            <a:ext cx="11001375" cy="4467225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GB" dirty="0"/>
              <a:t>SQL Saturdays Europe (Stockholm, Oslo &amp; others)</a:t>
            </a:r>
          </a:p>
          <a:p>
            <a:pPr marL="857250" lvl="2" indent="0">
              <a:buNone/>
            </a:pPr>
            <a:r>
              <a:rPr lang="en-GB" dirty="0">
                <a:hlinkClick r:id="rId2"/>
              </a:rPr>
              <a:t>https://www.sqlsaturday.com/Events.aspx</a:t>
            </a:r>
            <a:endParaRPr lang="en-GB" dirty="0"/>
          </a:p>
          <a:p>
            <a:pPr lvl="2">
              <a:lnSpc>
                <a:spcPct val="90000"/>
              </a:lnSpc>
              <a:spcBef>
                <a:spcPts val="500"/>
              </a:spcBef>
            </a:pPr>
            <a:endParaRPr lang="en-GB" dirty="0"/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GB" strike="dblStrike" dirty="0">
                <a:ea typeface="+mj-lt"/>
                <a:cs typeface="+mj-lt"/>
              </a:rPr>
              <a:t>SQL Bits in London 31st Mar – 4</a:t>
            </a:r>
            <a:r>
              <a:rPr lang="en-GB" strike="dblStrike" baseline="30000" dirty="0">
                <a:latin typeface="Century Gothic"/>
                <a:cs typeface="Calibri"/>
              </a:rPr>
              <a:t>th</a:t>
            </a:r>
            <a:r>
              <a:rPr lang="en-GB" strike="dblStrike" dirty="0">
                <a:ea typeface="+mj-lt"/>
                <a:cs typeface="+mj-lt"/>
              </a:rPr>
              <a:t> April : </a:t>
            </a:r>
            <a:r>
              <a:rPr lang="en-GB" strike="dblStrike" dirty="0">
                <a:ea typeface="+mj-lt"/>
                <a:cs typeface="+mj-lt"/>
                <a:hlinkClick r:id="rId3"/>
              </a:rPr>
              <a:t>https://sqlbits.com/</a:t>
            </a:r>
            <a:endParaRPr lang="en-GB" dirty="0">
              <a:ea typeface="+mj-lt"/>
              <a:cs typeface="+mj-lt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GB" dirty="0">
                <a:ea typeface="+mj-lt"/>
                <a:cs typeface="+mj-lt"/>
              </a:rPr>
              <a:t>SQL Bits in London Sept 29</a:t>
            </a:r>
            <a:r>
              <a:rPr lang="en-GB" baseline="30000" dirty="0">
                <a:ea typeface="+mj-lt"/>
                <a:cs typeface="+mj-lt"/>
              </a:rPr>
              <a:t>th</a:t>
            </a:r>
            <a:r>
              <a:rPr lang="en-GB" dirty="0">
                <a:ea typeface="+mj-lt"/>
                <a:cs typeface="+mj-lt"/>
              </a:rPr>
              <a:t> – Oct 4</a:t>
            </a:r>
            <a:r>
              <a:rPr lang="en-GB" baseline="30000" dirty="0">
                <a:ea typeface="+mj-lt"/>
                <a:cs typeface="+mj-lt"/>
              </a:rPr>
              <a:t>th</a:t>
            </a:r>
            <a:r>
              <a:rPr lang="en-GB" dirty="0">
                <a:ea typeface="+mj-lt"/>
                <a:cs typeface="+mj-lt"/>
              </a:rPr>
              <a:t> http://sqlbits.com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endParaRPr lang="en-GB" dirty="0">
              <a:ea typeface="+mj-lt"/>
              <a:cs typeface="+mj-lt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GB" dirty="0">
                <a:latin typeface="Century Gothic"/>
                <a:cs typeface="Calibri"/>
              </a:rPr>
              <a:t>Data </a:t>
            </a:r>
            <a:r>
              <a:rPr lang="en-GB" dirty="0" err="1">
                <a:latin typeface="Century Gothic"/>
                <a:cs typeface="Calibri"/>
              </a:rPr>
              <a:t>Céilí</a:t>
            </a:r>
            <a:r>
              <a:rPr lang="en-GB" dirty="0">
                <a:ea typeface="+mj-lt"/>
                <a:cs typeface="+mj-lt"/>
              </a:rPr>
              <a:t> in Dublin 9th July – 10th July : </a:t>
            </a:r>
            <a:r>
              <a:rPr lang="en-GB" dirty="0">
                <a:latin typeface="Century Gothic"/>
                <a:cs typeface="Calibri"/>
                <a:hlinkClick r:id="rId4"/>
              </a:rPr>
              <a:t>https://www.dataceili.io/</a:t>
            </a:r>
            <a:endParaRPr lang="en-GB" dirty="0">
              <a:latin typeface="Century Gothic"/>
              <a:ea typeface="+mj-lt"/>
              <a:cs typeface="+mj-lt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endParaRPr lang="en-GB" dirty="0">
              <a:ea typeface="+mj-lt"/>
              <a:cs typeface="+mj-lt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GB" dirty="0">
                <a:ea typeface="+mj-lt"/>
                <a:cs typeface="+mj-lt"/>
              </a:rPr>
              <a:t>Data Scotland in Glasgow 18th September : </a:t>
            </a:r>
            <a:r>
              <a:rPr lang="en-GB" dirty="0">
                <a:latin typeface="Century Gothic"/>
                <a:cs typeface="Calibri"/>
                <a:hlinkClick r:id="rId5"/>
              </a:rPr>
              <a:t>https://www.datascotland.org/</a:t>
            </a:r>
            <a:endParaRPr lang="en-GB" dirty="0">
              <a:latin typeface="Century Gothic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endParaRPr lang="en-GB" dirty="0">
              <a:latin typeface="Century Gothic"/>
              <a:cs typeface="Calibr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GB" dirty="0">
                <a:latin typeface="Century Gothic"/>
                <a:cs typeface="Calibri"/>
              </a:rPr>
              <a:t>PASS Summit in Houston, Texas </a:t>
            </a:r>
          </a:p>
          <a:p>
            <a:pPr lvl="1">
              <a:lnSpc>
                <a:spcPct val="90000"/>
              </a:lnSpc>
              <a:spcBef>
                <a:spcPts val="500"/>
              </a:spcBef>
            </a:pPr>
            <a:r>
              <a:rPr lang="en-GB" dirty="0">
                <a:latin typeface="Century Gothic"/>
                <a:cs typeface="Calibri"/>
              </a:rPr>
              <a:t>10th – 13th November </a:t>
            </a:r>
            <a:r>
              <a:rPr lang="en-GB" dirty="0">
                <a:ea typeface="+mj-lt"/>
                <a:cs typeface="+mj-lt"/>
                <a:hlinkClick r:id="rId6"/>
              </a:rPr>
              <a:t>https://www.pass.org/summit/2020/RegisterNow.aspx</a:t>
            </a:r>
            <a:endParaRPr lang="en-GB" dirty="0">
              <a:latin typeface="Century Gothic"/>
              <a:ea typeface="+mj-lt"/>
              <a:cs typeface="Calibr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endParaRPr lang="en-GB" dirty="0">
              <a:latin typeface="Century Gothic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endParaRPr lang="en-GB" dirty="0">
              <a:latin typeface="Calibri"/>
              <a:cs typeface="Calibri"/>
            </a:endParaRPr>
          </a:p>
          <a:p>
            <a:pPr lvl="1">
              <a:lnSpc>
                <a:spcPct val="90000"/>
              </a:lnSpc>
              <a:spcBef>
                <a:spcPts val="500"/>
              </a:spcBef>
            </a:pPr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6611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Upcoming Events</a:t>
            </a:r>
            <a:r>
              <a:rPr lang="en-GB" dirty="0">
                <a:cs typeface="Calibri Light"/>
              </a:rPr>
              <a:t> / Notices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1"/>
            <a:r>
              <a:rPr lang="en-GB" dirty="0"/>
              <a:t>Northern Azure User group</a:t>
            </a:r>
          </a:p>
          <a:p>
            <a:pPr marL="914400" lvl="2" indent="0">
              <a:buNone/>
            </a:pPr>
            <a:r>
              <a:rPr lang="en-GB" sz="1800" dirty="0">
                <a:ea typeface="+mj-lt"/>
                <a:cs typeface="+mj-lt"/>
                <a:hlinkClick r:id="rId2"/>
              </a:rPr>
              <a:t>https://www.meetup.com/Northern-Azure-User-Group/</a:t>
            </a:r>
            <a:endParaRPr lang="en-GB"/>
          </a:p>
          <a:p>
            <a:pPr marL="914400" lvl="2" indent="0">
              <a:buNone/>
            </a:pPr>
            <a:endParaRPr lang="en-GB" sz="1800" dirty="0"/>
          </a:p>
          <a:p>
            <a:pPr marL="914400" lvl="2" indent="0">
              <a:buNone/>
            </a:pPr>
            <a:r>
              <a:rPr lang="en-GB" sz="1800" dirty="0"/>
              <a:t>Manchester Power BI User group </a:t>
            </a:r>
          </a:p>
          <a:p>
            <a:pPr marL="914400" lvl="2" indent="0">
              <a:buNone/>
            </a:pPr>
            <a:r>
              <a:rPr lang="en-GB" sz="1800" dirty="0">
                <a:ea typeface="+mj-lt"/>
                <a:cs typeface="+mj-lt"/>
                <a:hlinkClick r:id="rId3"/>
              </a:rPr>
              <a:t>https://www.meetup.com/PBIMCR/</a:t>
            </a:r>
            <a:endParaRPr lang="en-GB"/>
          </a:p>
          <a:p>
            <a:pPr marL="914400" lvl="2" indent="0">
              <a:buNone/>
            </a:pPr>
            <a:endParaRPr lang="en-GB" sz="1800" dirty="0"/>
          </a:p>
          <a:p>
            <a:pPr lvl="1"/>
            <a:r>
              <a:rPr lang="en-GB" b="1" dirty="0"/>
              <a:t>AI TECH NORTH 2020 - Artificial Intelligence Conference</a:t>
            </a:r>
          </a:p>
          <a:p>
            <a:pPr lvl="2"/>
            <a:r>
              <a:rPr lang="en-GB" sz="1800" dirty="0"/>
              <a:t>Saturday 6</a:t>
            </a:r>
            <a:r>
              <a:rPr lang="en-GB" sz="1800" baseline="30000" dirty="0"/>
              <a:t>th</a:t>
            </a:r>
            <a:r>
              <a:rPr lang="en-GB" sz="1800" dirty="0"/>
              <a:t> July – 7th July</a:t>
            </a:r>
          </a:p>
          <a:p>
            <a:pPr lvl="2"/>
            <a:r>
              <a:rPr lang="en-GB" sz="1800" dirty="0"/>
              <a:t>Leeds</a:t>
            </a:r>
          </a:p>
          <a:p>
            <a:pPr marL="914400" lvl="2" indent="0">
              <a:buNone/>
            </a:pPr>
            <a:r>
              <a:rPr lang="en-GB" sz="1800" dirty="0">
                <a:ea typeface="+mj-lt"/>
                <a:cs typeface="+mj-lt"/>
                <a:hlinkClick r:id="rId4"/>
              </a:rPr>
              <a:t>https://www.aitechnorth.uk/events/ai-tech-north-2020-northern-ai-summit</a:t>
            </a:r>
            <a:endParaRPr lang="en-GB" sz="1800" dirty="0"/>
          </a:p>
          <a:p>
            <a:pPr marL="914400" lvl="2" indent="0">
              <a:buNone/>
            </a:pPr>
            <a:endParaRPr lang="en-GB" sz="1800" dirty="0"/>
          </a:p>
          <a:p>
            <a:pPr marL="914400" lvl="2" indent="0">
              <a:buNone/>
            </a:pPr>
            <a:endParaRPr lang="en-GB" sz="1800" dirty="0"/>
          </a:p>
          <a:p>
            <a:pPr marL="914400" lvl="2" indent="0">
              <a:buNone/>
            </a:pPr>
            <a:endParaRPr lang="en-GB" sz="1800" dirty="0"/>
          </a:p>
          <a:p>
            <a:pPr lvl="2"/>
            <a:endParaRPr lang="en-GB" sz="1800" dirty="0"/>
          </a:p>
          <a:p>
            <a:pPr marL="457200" lvl="1" indent="0">
              <a:buNone/>
            </a:pPr>
            <a:endParaRPr lang="en-GB" sz="1800" dirty="0"/>
          </a:p>
          <a:p>
            <a:pPr lvl="2"/>
            <a:endParaRPr lang="en-GB" sz="1800" dirty="0"/>
          </a:p>
          <a:p>
            <a:pPr lvl="1"/>
            <a:endParaRPr lang="en-GB" dirty="0"/>
          </a:p>
          <a:p>
            <a:pPr marL="457200" lvl="1" indent="0">
              <a:buNone/>
            </a:pPr>
            <a:endParaRPr lang="en-GB" dirty="0"/>
          </a:p>
          <a:p>
            <a:pPr lvl="1"/>
            <a:endParaRPr lang="en-GB" dirty="0"/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5174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002238"/>
              </p:ext>
            </p:extLst>
          </p:nvPr>
        </p:nvGraphicFramePr>
        <p:xfrm>
          <a:off x="502720" y="2486324"/>
          <a:ext cx="11146153" cy="36088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92139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785257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2037805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320172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2229231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5007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marL="121920" marR="121920" marT="60960" marB="6096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81325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Application Development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Mar 15, 2020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01:00 – 03:00 (UTC)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Optimizing Business Outcomes with Power Automate - Audrie Gordon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appdev.pass.org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7978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Mar 17, 2020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17:00 – 18:00 (UTC)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Azure Data Platform Security Overview - Azure Data Lake , Azure Data Factory &amp; SQL Azure DB - Sriharsh Adari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4979037"/>
                  </a:ext>
                </a:extLst>
              </a:tr>
              <a:tr h="6939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Mar 19, 2020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17:00 – 19:00 (UTC)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Real-World Data Movement and Orchestration Patterns using Azure Data Factory V2 - Jason Horner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641488"/>
                  </a:ext>
                </a:extLst>
              </a:tr>
              <a:tr h="80309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Performance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Mar 19, 2020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19:00 – 20:00 (UTC)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 dirty="0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Hardware 201: Selecting and Sizing Database Hardware for OLTP Performance - Glenn Berry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 dirty="0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performance.pass.org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848646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67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92" y="-43539"/>
            <a:ext cx="2230973" cy="223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762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0849680"/>
              </p:ext>
            </p:extLst>
          </p:nvPr>
        </p:nvGraphicFramePr>
        <p:xfrm>
          <a:off x="502720" y="2486324"/>
          <a:ext cx="11146153" cy="360885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92139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785257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2037805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320172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2229231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5007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marL="121920" marR="121920" marT="60960" marB="6096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81325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Cloud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Mar 24, 2020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17:00 – 19:00 (UTC)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 dirty="0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SQL Server Stretch Database - A Cost Effective Data Archive Solution </a:t>
                      </a:r>
                    </a:p>
                    <a:p>
                      <a:pPr algn="ctr" rtl="0" fontAlgn="ctr"/>
                      <a:r>
                        <a:rPr lang="en-CA" sz="1300" b="0" i="0" u="none" strike="noStrike" dirty="0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- Sarita Garg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cloud.pass.org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7978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Women in Technology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Mar 25, 2020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16:00 – 17:00 (UTC)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The Evolution of Database Development and Administration - Kendra Little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wit.pass.org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4979037"/>
                  </a:ext>
                </a:extLst>
              </a:tr>
              <a:tr h="693964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Database Administration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Mar 25, 2020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18:00 – 19:00 (UTC)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Azure Data Security - Tim Radney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dba.pass.org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63641488"/>
                  </a:ext>
                </a:extLst>
              </a:tr>
              <a:tr h="80309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Global Chinese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Mar 29, 2020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12:00 – 13:00 (UTC)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Deployment AlwaysOn on AWS - Demystified - TBC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 dirty="0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globalchinese.pass.org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38486461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67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92" y="-43539"/>
            <a:ext cx="2230973" cy="223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971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3463F3F-102E-FF4F-9516-1FE784A824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5986422"/>
              </p:ext>
            </p:extLst>
          </p:nvPr>
        </p:nvGraphicFramePr>
        <p:xfrm>
          <a:off x="502720" y="2486325"/>
          <a:ext cx="11146153" cy="211180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92139">
                  <a:extLst>
                    <a:ext uri="{9D8B030D-6E8A-4147-A177-3AD203B41FA5}">
                      <a16:colId xmlns:a16="http://schemas.microsoft.com/office/drawing/2014/main" val="3310045158"/>
                    </a:ext>
                  </a:extLst>
                </a:gridCol>
                <a:gridCol w="1785257">
                  <a:extLst>
                    <a:ext uri="{9D8B030D-6E8A-4147-A177-3AD203B41FA5}">
                      <a16:colId xmlns:a16="http://schemas.microsoft.com/office/drawing/2014/main" val="558346684"/>
                    </a:ext>
                  </a:extLst>
                </a:gridCol>
                <a:gridCol w="2037805">
                  <a:extLst>
                    <a:ext uri="{9D8B030D-6E8A-4147-A177-3AD203B41FA5}">
                      <a16:colId xmlns:a16="http://schemas.microsoft.com/office/drawing/2014/main" val="471058550"/>
                    </a:ext>
                  </a:extLst>
                </a:gridCol>
                <a:gridCol w="3201721">
                  <a:extLst>
                    <a:ext uri="{9D8B030D-6E8A-4147-A177-3AD203B41FA5}">
                      <a16:colId xmlns:a16="http://schemas.microsoft.com/office/drawing/2014/main" val="1141679886"/>
                    </a:ext>
                  </a:extLst>
                </a:gridCol>
                <a:gridCol w="2229231">
                  <a:extLst>
                    <a:ext uri="{9D8B030D-6E8A-4147-A177-3AD203B41FA5}">
                      <a16:colId xmlns:a16="http://schemas.microsoft.com/office/drawing/2014/main" val="2515376323"/>
                    </a:ext>
                  </a:extLst>
                </a:gridCol>
              </a:tblGrid>
              <a:tr h="50071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Virtual Group </a:t>
                      </a:r>
                    </a:p>
                  </a:txBody>
                  <a:tcPr marL="121920" marR="121920" marT="60960" marB="6096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cs typeface="Segoe UI Semibold" panose="020B0502040204020203" pitchFamily="34" charset="0"/>
                        </a:rPr>
                        <a:t>Meeting Date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Time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Topic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ts val="0"/>
                        </a:spcAft>
                        <a:buClr>
                          <a:srgbClr val="33C0CD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kumimoji="0" lang="en-US" sz="16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B8232F"/>
                          </a:solidFill>
                          <a:effectLst/>
                          <a:uLnTx/>
                          <a:uFillTx/>
                          <a:latin typeface="Segoe UI Semibold" panose="020B0502040204020203" pitchFamily="34" charset="0"/>
                          <a:ea typeface="+mn-ea"/>
                          <a:cs typeface="Segoe UI Semibold" panose="020B0502040204020203" pitchFamily="34" charset="0"/>
                        </a:rPr>
                        <a:t>Website</a:t>
                      </a:r>
                    </a:p>
                  </a:txBody>
                  <a:tcPr marL="121920" marR="121920" marT="60960" marB="6096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71227163"/>
                  </a:ext>
                </a:extLst>
              </a:tr>
              <a:tr h="813253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Data Architecture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Apr 8, 2020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18:00 – 19:00 (UTC)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300" b="0" i="0" u="none" strike="noStrike" dirty="0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Inside the Database Engine </a:t>
                      </a:r>
                    </a:p>
                    <a:p>
                      <a:pPr algn="ctr" rtl="0" fontAlgn="ctr"/>
                      <a:r>
                        <a:rPr lang="en-US" sz="1300" b="0" i="0" u="none" strike="noStrike" dirty="0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- John Deardurff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dataarch.pass.org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41708328"/>
                  </a:ext>
                </a:extLst>
              </a:tr>
              <a:tr h="7978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DBA Fundamentals</a:t>
                      </a:r>
                    </a:p>
                  </a:txBody>
                  <a:tcPr marL="12700" marR="12700" marT="12700" marB="0" anchor="ctr"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Apr 14, 2020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02:30 – 03:30 (UTC)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 dirty="0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DBA Tools for Microsoft Azure </a:t>
                      </a:r>
                    </a:p>
                    <a:p>
                      <a:pPr algn="ctr" rtl="0" fontAlgn="ctr"/>
                      <a:r>
                        <a:rPr lang="en-CA" sz="1300" b="0" i="0" u="none" strike="noStrike" dirty="0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- Radu </a:t>
                      </a:r>
                      <a:r>
                        <a:rPr lang="en-CA" sz="1300" b="0" i="0" u="none" strike="noStrike" dirty="0" err="1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Vunvulea</a:t>
                      </a:r>
                      <a:endParaRPr lang="en-CA" sz="1300" b="0" i="0" u="none" strike="noStrike" dirty="0">
                        <a:solidFill>
                          <a:schemeClr val="tx1">
                            <a:lumMod val="95000"/>
                          </a:schemeClr>
                        </a:solidFill>
                        <a:effectLst/>
                        <a:latin typeface="Segoe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CA" sz="1300" b="0" i="0" u="none" strike="noStrike" dirty="0">
                          <a:solidFill>
                            <a:schemeClr val="tx1">
                              <a:lumMod val="95000"/>
                            </a:schemeClr>
                          </a:solidFill>
                          <a:effectLst/>
                          <a:latin typeface="Segoe"/>
                        </a:rPr>
                        <a:t>fundamentals.pass.org</a:t>
                      </a:r>
                    </a:p>
                  </a:txBody>
                  <a:tcPr marL="12700" marR="12700" marT="1270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74497903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488993E-B698-574E-989E-0E488C5EB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267" dirty="0"/>
              <a:t>Upcoming Virtual Group Webinars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497EDD4-C778-4E59-8D8E-98D099F660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4892" y="-43539"/>
            <a:ext cx="2230973" cy="223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4929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15">
            <a:extLst>
              <a:ext uri="{FF2B5EF4-FFF2-40B4-BE49-F238E27FC236}">
                <a16:creationId xmlns:a16="http://schemas.microsoft.com/office/drawing/2014/main" id="{0F7302AF-86B9-441B-8D24-AC382E2A4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6" name="Picture 17">
            <a:extLst>
              <a:ext uri="{FF2B5EF4-FFF2-40B4-BE49-F238E27FC236}">
                <a16:creationId xmlns:a16="http://schemas.microsoft.com/office/drawing/2014/main" id="{99A2A6C2-D371-4C6B-B50F-CC71C6D01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7" name="Oval 19">
            <a:extLst>
              <a:ext uri="{FF2B5EF4-FFF2-40B4-BE49-F238E27FC236}">
                <a16:creationId xmlns:a16="http://schemas.microsoft.com/office/drawing/2014/main" id="{5F07A6A6-E44B-411E-AA18-65E481136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8" name="Picture 21">
            <a:extLst>
              <a:ext uri="{FF2B5EF4-FFF2-40B4-BE49-F238E27FC236}">
                <a16:creationId xmlns:a16="http://schemas.microsoft.com/office/drawing/2014/main" id="{8CC3468F-5EED-42B0-8507-F30360E1D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9" name="Picture 23">
            <a:extLst>
              <a:ext uri="{FF2B5EF4-FFF2-40B4-BE49-F238E27FC236}">
                <a16:creationId xmlns:a16="http://schemas.microsoft.com/office/drawing/2014/main" id="{591711EE-029D-453C-9AE9-E87829F1D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0" name="Rectangle 25">
            <a:extLst>
              <a:ext uri="{FF2B5EF4-FFF2-40B4-BE49-F238E27FC236}">
                <a16:creationId xmlns:a16="http://schemas.microsoft.com/office/drawing/2014/main" id="{5D5A8E14-301B-40C0-A174-D2232EF95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1" name="Rectangle 27">
            <a:extLst>
              <a:ext uri="{FF2B5EF4-FFF2-40B4-BE49-F238E27FC236}">
                <a16:creationId xmlns:a16="http://schemas.microsoft.com/office/drawing/2014/main" id="{C157F603-780C-4F12-B3EB-428407275F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9">
            <a:extLst>
              <a:ext uri="{FF2B5EF4-FFF2-40B4-BE49-F238E27FC236}">
                <a16:creationId xmlns:a16="http://schemas.microsoft.com/office/drawing/2014/main" id="{7C3F7CE2-B43A-45D2-9373-25894C50C9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3" name="Freeform 15">
            <a:extLst>
              <a:ext uri="{FF2B5EF4-FFF2-40B4-BE49-F238E27FC236}">
                <a16:creationId xmlns:a16="http://schemas.microsoft.com/office/drawing/2014/main" id="{8FCA8AFB-F631-49F2-BBF1-7E294F678C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34" name="Freeform 5">
            <a:extLst>
              <a:ext uri="{FF2B5EF4-FFF2-40B4-BE49-F238E27FC236}">
                <a16:creationId xmlns:a16="http://schemas.microsoft.com/office/drawing/2014/main" id="{D6589E23-6653-463D-B72D-37D56DC918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1" y="4055532"/>
            <a:ext cx="12191695" cy="2802467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4EB03C-321B-4A6C-8EA2-674E6B650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458" y="4854344"/>
            <a:ext cx="9345155" cy="8618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Sponsors - Thanks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1BA48B2-B0CA-4F35-B5EA-BE60B4AA5B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7465" y="1492786"/>
            <a:ext cx="3918955" cy="101892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1012201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PASS 2013_SpeakerTemplate_16x9">
  <a:themeElements>
    <a:clrScheme name="PASS Color Palette">
      <a:dk1>
        <a:srgbClr val="000000"/>
      </a:dk1>
      <a:lt1>
        <a:srgbClr val="AFAFAF"/>
      </a:lt1>
      <a:dk2>
        <a:srgbClr val="505050"/>
      </a:dk2>
      <a:lt2>
        <a:srgbClr val="FFFFFF"/>
      </a:lt2>
      <a:accent1>
        <a:srgbClr val="F0493E"/>
      </a:accent1>
      <a:accent2>
        <a:srgbClr val="B8232F"/>
      </a:accent2>
      <a:accent3>
        <a:srgbClr val="33C0CD"/>
      </a:accent3>
      <a:accent4>
        <a:srgbClr val="007579"/>
      </a:accent4>
      <a:accent5>
        <a:srgbClr val="302A7E"/>
      </a:accent5>
      <a:accent6>
        <a:srgbClr val="6658A6"/>
      </a:accent6>
      <a:hlink>
        <a:srgbClr val="33C0CD"/>
      </a:hlink>
      <a:folHlink>
        <a:srgbClr val="33C0CD"/>
      </a:folHlink>
    </a:clrScheme>
    <a:fontScheme name="PASS">
      <a:majorFont>
        <a:latin typeface="Segoe UI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SS_19_Corp_Template_v2" id="{EC32C984-C492-4481-A87D-33196479D9AB}" vid="{28D2686D-DFD9-40AF-8C5B-3671D82679F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4389</TotalTime>
  <Words>667</Words>
  <Application>Microsoft Office PowerPoint</Application>
  <PresentationFormat>Widescreen</PresentationFormat>
  <Paragraphs>137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Arial</vt:lpstr>
      <vt:lpstr>Calibri</vt:lpstr>
      <vt:lpstr>Century Gothic</vt:lpstr>
      <vt:lpstr>Segoe</vt:lpstr>
      <vt:lpstr>Segoe UI</vt:lpstr>
      <vt:lpstr>Segoe UI Light</vt:lpstr>
      <vt:lpstr>Segoe UI Semibold</vt:lpstr>
      <vt:lpstr>Segoe UI Semilight</vt:lpstr>
      <vt:lpstr>Wingdings 3</vt:lpstr>
      <vt:lpstr>Ion</vt:lpstr>
      <vt:lpstr>PASS 2013_SpeakerTemplate_16x9</vt:lpstr>
      <vt:lpstr>Manchester User group</vt:lpstr>
      <vt:lpstr>March 2020</vt:lpstr>
      <vt:lpstr>User Group Dates 2020</vt:lpstr>
      <vt:lpstr>Upcoming Events / Notices</vt:lpstr>
      <vt:lpstr>Upcoming Events / Notices</vt:lpstr>
      <vt:lpstr>Upcoming Virtual Group Webinars</vt:lpstr>
      <vt:lpstr>Upcoming Virtual Group Webinars</vt:lpstr>
      <vt:lpstr>Upcoming Virtual Group Webinars</vt:lpstr>
      <vt:lpstr>Sponsors - 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Manchester User group</dc:title>
  <dc:creator>Martin Croft</dc:creator>
  <cp:lastModifiedBy>Martin Croft</cp:lastModifiedBy>
  <cp:revision>318</cp:revision>
  <dcterms:modified xsi:type="dcterms:W3CDTF">2020-03-11T16:55:08Z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iapike@microsoft.com</vt:lpwstr>
  </property>
  <property fmtid="{D5CDD505-2E9C-101B-9397-08002B2CF9AE}" pid="5" name="MSIP_Label_f42aa342-8706-4288-bd11-ebb85995028c_SetDate">
    <vt:lpwstr>2018-10-18T15:44:17.7608665Z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Extended_MSFT_Method">
    <vt:lpwstr>Automatic</vt:lpwstr>
  </property>
  <property fmtid="{D5CDD505-2E9C-101B-9397-08002B2CF9AE}" pid="9" name="Sensitivity">
    <vt:lpwstr>General</vt:lpwstr>
  </property>
</Properties>
</file>

<file path=docProps/thumbnail.jpeg>
</file>